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7254875" cy="10385425"/>
  <p:notesSz cx="6797675" cy="9928225"/>
  <p:defaultTextStyle>
    <a:defPPr>
      <a:defRPr lang="fr-FR"/>
    </a:defPPr>
    <a:lvl1pPr marL="0" algn="l" defTabSz="100794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3972" algn="l" defTabSz="100794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7943" algn="l" defTabSz="100794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1915" algn="l" defTabSz="100794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5886" algn="l" defTabSz="100794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9858" algn="l" defTabSz="100794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23829" algn="l" defTabSz="100794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7801" algn="l" defTabSz="100794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31772" algn="l" defTabSz="100794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71">
          <p15:clr>
            <a:srgbClr val="A4A3A4"/>
          </p15:clr>
        </p15:guide>
        <p15:guide id="2" pos="22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28"/>
    <p:restoredTop sz="94694"/>
  </p:normalViewPr>
  <p:slideViewPr>
    <p:cSldViewPr>
      <p:cViewPr>
        <p:scale>
          <a:sx n="100" d="100"/>
          <a:sy n="100" d="100"/>
        </p:scale>
        <p:origin x="280" y="-760"/>
      </p:cViewPr>
      <p:guideLst>
        <p:guide orient="horz" pos="3271"/>
        <p:guide pos="22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116" y="3226215"/>
            <a:ext cx="6166644" cy="22261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231" y="5885074"/>
            <a:ext cx="5078413" cy="265405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A431-7CC9-4660-9D3C-1C8D95E06A82}" type="datetimeFigureOut">
              <a:rPr lang="fr-CH" smtClean="0"/>
              <a:t>05.09.24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BE20-B417-4B82-87A9-9A6805B67C4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9459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A431-7CC9-4660-9D3C-1C8D95E06A82}" type="datetimeFigureOut">
              <a:rPr lang="fr-CH" smtClean="0"/>
              <a:t>05.09.24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BE20-B417-4B82-87A9-9A6805B67C4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05639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44838" y="555333"/>
            <a:ext cx="1224261" cy="11813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2059" y="555333"/>
            <a:ext cx="3551866" cy="118134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A431-7CC9-4660-9D3C-1C8D95E06A82}" type="datetimeFigureOut">
              <a:rPr lang="fr-CH" smtClean="0"/>
              <a:t>05.09.24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BE20-B417-4B82-87A9-9A6805B67C4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6832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A431-7CC9-4660-9D3C-1C8D95E06A82}" type="datetimeFigureOut">
              <a:rPr lang="fr-CH" smtClean="0"/>
              <a:t>05.09.24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BE20-B417-4B82-87A9-9A6805B67C4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2612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5" y="6673597"/>
            <a:ext cx="6166644" cy="2062661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085" y="4401787"/>
            <a:ext cx="6166644" cy="2271811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A431-7CC9-4660-9D3C-1C8D95E06A82}" type="datetimeFigureOut">
              <a:rPr lang="fr-CH" smtClean="0"/>
              <a:t>05.09.24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BE20-B417-4B82-87A9-9A6805B67C4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37873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2058" y="3231022"/>
            <a:ext cx="2388063" cy="913773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1036" y="3231022"/>
            <a:ext cx="2388063" cy="913773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A431-7CC9-4660-9D3C-1C8D95E06A82}" type="datetimeFigureOut">
              <a:rPr lang="fr-CH" smtClean="0"/>
              <a:t>05.09.24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BE20-B417-4B82-87A9-9A6805B67C4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8390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744" y="415899"/>
            <a:ext cx="6529388" cy="173090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744" y="2324701"/>
            <a:ext cx="3205496" cy="96882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744" y="3293526"/>
            <a:ext cx="3205496" cy="59836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85377" y="2324701"/>
            <a:ext cx="3206755" cy="96882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85377" y="3293526"/>
            <a:ext cx="3206755" cy="59836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A431-7CC9-4660-9D3C-1C8D95E06A82}" type="datetimeFigureOut">
              <a:rPr lang="fr-CH" smtClean="0"/>
              <a:t>05.09.24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BE20-B417-4B82-87A9-9A6805B67C4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65975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A431-7CC9-4660-9D3C-1C8D95E06A82}" type="datetimeFigureOut">
              <a:rPr lang="fr-CH" smtClean="0"/>
              <a:t>05.09.24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BE20-B417-4B82-87A9-9A6805B67C4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86832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A431-7CC9-4660-9D3C-1C8D95E06A82}" type="datetimeFigureOut">
              <a:rPr lang="fr-CH" smtClean="0"/>
              <a:t>05.09.24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BE20-B417-4B82-87A9-9A6805B67C4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07618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744" y="413494"/>
            <a:ext cx="2386804" cy="175975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6455" y="413495"/>
            <a:ext cx="4055677" cy="886367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744" y="2173247"/>
            <a:ext cx="2386804" cy="7103920"/>
          </a:xfrm>
        </p:spPr>
        <p:txBody>
          <a:bodyPr/>
          <a:lstStyle>
            <a:lvl1pPr marL="0" indent="0">
              <a:buNone/>
              <a:defRPr sz="15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A431-7CC9-4660-9D3C-1C8D95E06A82}" type="datetimeFigureOut">
              <a:rPr lang="fr-CH" smtClean="0"/>
              <a:t>05.09.24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BE20-B417-4B82-87A9-9A6805B67C4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71419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006" y="7269798"/>
            <a:ext cx="4352925" cy="85824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22006" y="927957"/>
            <a:ext cx="4352925" cy="6231255"/>
          </a:xfrm>
        </p:spPr>
        <p:txBody>
          <a:bodyPr/>
          <a:lstStyle>
            <a:lvl1pPr marL="0" indent="0">
              <a:buNone/>
              <a:defRPr sz="3500"/>
            </a:lvl1pPr>
            <a:lvl2pPr marL="503972" indent="0">
              <a:buNone/>
              <a:defRPr sz="3100"/>
            </a:lvl2pPr>
            <a:lvl3pPr marL="1007943" indent="0">
              <a:buNone/>
              <a:defRPr sz="2600"/>
            </a:lvl3pPr>
            <a:lvl4pPr marL="1511915" indent="0">
              <a:buNone/>
              <a:defRPr sz="2200"/>
            </a:lvl4pPr>
            <a:lvl5pPr marL="2015886" indent="0">
              <a:buNone/>
              <a:defRPr sz="2200"/>
            </a:lvl5pPr>
            <a:lvl6pPr marL="2519858" indent="0">
              <a:buNone/>
              <a:defRPr sz="2200"/>
            </a:lvl6pPr>
            <a:lvl7pPr marL="3023829" indent="0">
              <a:buNone/>
              <a:defRPr sz="2200"/>
            </a:lvl7pPr>
            <a:lvl8pPr marL="3527801" indent="0">
              <a:buNone/>
              <a:defRPr sz="2200"/>
            </a:lvl8pPr>
            <a:lvl9pPr marL="4031772" indent="0">
              <a:buNone/>
              <a:defRPr sz="22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22006" y="8128039"/>
            <a:ext cx="4352925" cy="1218844"/>
          </a:xfrm>
        </p:spPr>
        <p:txBody>
          <a:bodyPr/>
          <a:lstStyle>
            <a:lvl1pPr marL="0" indent="0">
              <a:buNone/>
              <a:defRPr sz="15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A431-7CC9-4660-9D3C-1C8D95E06A82}" type="datetimeFigureOut">
              <a:rPr lang="fr-CH" smtClean="0"/>
              <a:t>05.09.24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BE20-B417-4B82-87A9-9A6805B67C4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1154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2744" y="415899"/>
            <a:ext cx="6529388" cy="1730904"/>
          </a:xfrm>
          <a:prstGeom prst="rect">
            <a:avLst/>
          </a:prstGeom>
        </p:spPr>
        <p:txBody>
          <a:bodyPr vert="horz" lIns="100794" tIns="50397" rIns="100794" bIns="5039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744" y="2423268"/>
            <a:ext cx="6529388" cy="6853900"/>
          </a:xfrm>
          <a:prstGeom prst="rect">
            <a:avLst/>
          </a:prstGeom>
        </p:spPr>
        <p:txBody>
          <a:bodyPr vert="horz" lIns="100794" tIns="50397" rIns="100794" bIns="5039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2744" y="9625752"/>
            <a:ext cx="1692804" cy="552927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0A431-7CC9-4660-9D3C-1C8D95E06A82}" type="datetimeFigureOut">
              <a:rPr lang="fr-CH" smtClean="0"/>
              <a:t>05.09.24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8749" y="9625752"/>
            <a:ext cx="2297377" cy="552927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99327" y="9625752"/>
            <a:ext cx="1692804" cy="552927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BE20-B417-4B82-87A9-9A6805B67C4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072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7943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79" indent="-377979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defTabSz="1007943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-28968" y="0"/>
            <a:ext cx="6569693" cy="1076407"/>
          </a:xfrm>
          <a:prstGeom prst="rect">
            <a:avLst/>
          </a:prstGeom>
          <a:solidFill>
            <a:srgbClr val="FF993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95188" y="0"/>
            <a:ext cx="5791547" cy="1428764"/>
          </a:xfrm>
          <a:prstGeom prst="rect">
            <a:avLst/>
          </a:prstGeom>
          <a:gradFill rotWithShape="0">
            <a:gsLst>
              <a:gs pos="0">
                <a:srgbClr val="FABF8F"/>
              </a:gs>
              <a:gs pos="50000">
                <a:srgbClr val="FDE9D9"/>
              </a:gs>
              <a:gs pos="100000">
                <a:srgbClr val="FABF8F"/>
              </a:gs>
            </a:gsLst>
            <a:lin ang="18900000" scaled="1"/>
          </a:gradFill>
          <a:ln w="12700">
            <a:solidFill>
              <a:srgbClr val="FABF8F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6" name="Textfeld 2"/>
          <p:cNvSpPr txBox="1">
            <a:spLocks noChangeArrowheads="1"/>
          </p:cNvSpPr>
          <p:nvPr/>
        </p:nvSpPr>
        <p:spPr bwMode="auto">
          <a:xfrm>
            <a:off x="1618528" y="224160"/>
            <a:ext cx="3759208" cy="1070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fr-FR" b="1" dirty="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Title </a:t>
            </a:r>
            <a:r>
              <a:rPr lang="en-GB" altLang="fr-FR" b="1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of initiative/project</a:t>
            </a:r>
            <a:endParaRPr lang="en-GB" altLang="fr-FR" sz="7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fr-FR" sz="1500" b="1" dirty="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Subtitle</a:t>
            </a:r>
            <a:endParaRPr lang="en-GB" altLang="fr-FR" sz="7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fr-FR" sz="800" dirty="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Project </a:t>
            </a:r>
            <a:r>
              <a:rPr lang="en-GB" altLang="fr-FR" sz="80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team (names)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fr-FR" sz="80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Contact (name, contact details)</a:t>
            </a:r>
            <a:endParaRPr lang="en-GB" altLang="fr-FR" sz="8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69567" y="6959677"/>
            <a:ext cx="7117167" cy="2337491"/>
          </a:xfrm>
          <a:prstGeom prst="rect">
            <a:avLst/>
          </a:prstGeom>
          <a:solidFill>
            <a:srgbClr val="FFFFFF"/>
          </a:solidFill>
          <a:ln w="31750">
            <a:solidFill>
              <a:srgbClr val="F7964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5608228" y="22766"/>
            <a:ext cx="1559478" cy="1386234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altLang="fr-FR" sz="1400" b="1" i="1">
              <a:solidFill>
                <a:srgbClr val="00206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altLang="fr-FR" sz="1400" b="1" i="1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LOGO </a:t>
            </a:r>
            <a:r>
              <a:rPr lang="de-DE" altLang="fr-FR" sz="1400" b="1" i="1" dirty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of </a:t>
            </a:r>
            <a:r>
              <a:rPr lang="de-DE" altLang="fr-FR" sz="1400" b="1" i="1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endorsing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altLang="fr-FR" sz="1400" b="1" i="1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PEN </a:t>
            </a:r>
            <a:r>
              <a:rPr lang="de-DE" altLang="fr-FR" sz="1400" b="1" i="1" dirty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society</a:t>
            </a:r>
            <a:endParaRPr lang="de-DE" altLang="fr-F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1555" y="1664320"/>
            <a:ext cx="7105180" cy="5184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79646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81555" y="1664320"/>
            <a:ext cx="7105179" cy="164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Description of the initiative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Background / context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Rationale for the initiative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Objectives and scope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81555" y="5048696"/>
            <a:ext cx="7105179" cy="1858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Resources &amp; enablers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Describe personnel, financial needs, and disclose any other fundings in relation to the project (confirmed, planned or potential)  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Specify how the grant will be spent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What factors will make it successful?  </a:t>
            </a:r>
            <a:endParaRPr lang="en-GB" altLang="fr-FR" sz="1000" b="1" dirty="0">
              <a:latin typeface="Cambria" pitchFamily="18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altLang="fr-FR" sz="1000" b="1" dirty="0">
              <a:latin typeface="Cambria" pitchFamily="18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78680" y="6959845"/>
            <a:ext cx="7105179" cy="2211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Results/outcomes &amp; expected impact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How will the findings be implemented?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How will this project advance patient care / contribute to optimal nutritional care? how will it impact clinical practice?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What makes the project innovative?</a:t>
            </a:r>
            <a:endParaRPr lang="en-GB" altLang="fr-FR" sz="1000" b="1" dirty="0">
              <a:solidFill>
                <a:srgbClr val="002060"/>
              </a:solidFill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Will the project be likely to influence national nutrition policy?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Is the project transferable to other settings / countries?   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altLang="fr-FR" sz="1000" b="1" dirty="0">
              <a:latin typeface="Cambria" pitchFamily="18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69567" y="3324707"/>
            <a:ext cx="7117167" cy="1795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Planned activities &amp; deliverables</a:t>
            </a:r>
            <a:endParaRPr lang="en-GB" altLang="fr-FR" sz="1000" b="1" dirty="0">
              <a:latin typeface="Cambria" pitchFamily="18" charset="0"/>
              <a:ea typeface="Times New Roman" pitchFamily="18" charset="0"/>
              <a:cs typeface="Arial" pitchFamily="34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Outline the steps of </a:t>
            </a:r>
            <a:r>
              <a:rPr lang="en-GB" altLang="fr-FR" sz="1000" b="1">
                <a:solidFill>
                  <a:srgbClr val="00206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the project management </a:t>
            </a: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plan to be taken 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What are the concrete deliverables of the project?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fr-FR" sz="1000" b="1" dirty="0">
                <a:solidFill>
                  <a:srgbClr val="00206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What achievements are possible in the next 12 and 24 months?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altLang="fr-FR" sz="1000" b="1" dirty="0">
              <a:solidFill>
                <a:srgbClr val="002060"/>
              </a:solidFill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638370" y="-239"/>
            <a:ext cx="203621" cy="519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0794" tIns="167938" rIns="100794" bIns="41984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CH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38370" y="259397"/>
            <a:ext cx="203621" cy="519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0794" tIns="167938" rIns="100794" bIns="41984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CH"/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638370" y="1428764"/>
            <a:ext cx="203621" cy="409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0794" tIns="50397" rIns="100794" bIns="50397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0" y="0"/>
            <a:ext cx="7254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CH"/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1162780" y="9588477"/>
            <a:ext cx="444544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altLang="fr-FR" sz="1000" b="1" dirty="0">
              <a:solidFill>
                <a:srgbClr val="002060"/>
              </a:solidFill>
              <a:latin typeface="Verdana"/>
              <a:ea typeface="Calibri" pitchFamily="34" charset="0"/>
              <a:cs typeface="Times New Roman"/>
            </a:endParaRPr>
          </a:p>
          <a:p>
            <a:pPr defTabSz="914400">
              <a:spcBef>
                <a:spcPct val="0"/>
              </a:spcBef>
              <a:spcAft>
                <a:spcPct val="0"/>
              </a:spcAft>
            </a:pPr>
            <a:endParaRPr lang="en-GB" altLang="fr-FR" sz="1000" b="1" dirty="0">
              <a:solidFill>
                <a:srgbClr val="002060"/>
              </a:solidFill>
              <a:latin typeface="Verdana"/>
              <a:ea typeface="Calibri" pitchFamily="34" charset="0"/>
              <a:cs typeface="Times New Roman"/>
            </a:endParaRPr>
          </a:p>
          <a:p>
            <a:pPr defTabSz="914400">
              <a:spcBef>
                <a:spcPct val="0"/>
              </a:spcBef>
              <a:spcAft>
                <a:spcPct val="0"/>
              </a:spcAft>
            </a:pPr>
            <a:endParaRPr lang="en-GB" altLang="fr-FR" sz="1000" b="1" dirty="0">
              <a:solidFill>
                <a:srgbClr val="002060"/>
              </a:solidFill>
              <a:latin typeface="Verdana"/>
              <a:ea typeface="Calibri" pitchFamily="34" charset="0"/>
              <a:cs typeface="Times New Roman"/>
            </a:endParaRPr>
          </a:p>
          <a:p>
            <a:pPr algn="r" defTabSz="914400">
              <a:spcBef>
                <a:spcPct val="0"/>
              </a:spcBef>
              <a:spcAft>
                <a:spcPct val="0"/>
              </a:spcAft>
            </a:pPr>
            <a:r>
              <a:rPr lang="en-GB" altLang="fr-FR" sz="1000" dirty="0">
                <a:solidFill>
                  <a:srgbClr val="002060"/>
                </a:solidFill>
                <a:latin typeface="Verdana"/>
                <a:ea typeface="Calibri" pitchFamily="34" charset="0"/>
                <a:cs typeface="Times New Roman"/>
              </a:rPr>
              <a:t>2025 MNI</a:t>
            </a:r>
            <a:r>
              <a:rPr kumimoji="0" lang="en-GB" altLang="fr-FR" sz="100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Verdana"/>
                <a:ea typeface="Calibri" pitchFamily="34" charset="0"/>
                <a:cs typeface="Times New Roman"/>
              </a:rPr>
              <a:t> Grant submission template for Optimal Nutritional Care</a:t>
            </a:r>
            <a:endParaRPr lang="en-GB" altLang="fr-FR" sz="1800" i="0" u="none" strike="noStrike" cap="none" normalizeH="0" baseline="0" dirty="0">
              <a:ln>
                <a:noFill/>
              </a:ln>
              <a:effectLst/>
              <a:latin typeface="Calibri"/>
              <a:ea typeface="Verdana"/>
              <a:cs typeface="Times New Roman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FAB808-36D0-E6C5-4DA5-021A039DEDAB}"/>
              </a:ext>
            </a:extLst>
          </p:cNvPr>
          <p:cNvSpPr txBox="1"/>
          <p:nvPr/>
        </p:nvSpPr>
        <p:spPr>
          <a:xfrm flipV="1">
            <a:off x="1016969" y="9388422"/>
            <a:ext cx="142359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>
              <a:cs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696351A-55F6-4A9C-7632-0F637F2A0A86}"/>
              </a:ext>
            </a:extLst>
          </p:cNvPr>
          <p:cNvSpPr txBox="1"/>
          <p:nvPr/>
        </p:nvSpPr>
        <p:spPr>
          <a:xfrm>
            <a:off x="640256" y="9390428"/>
            <a:ext cx="661480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b="1" dirty="0">
                <a:solidFill>
                  <a:srgbClr val="002060"/>
                </a:solidFill>
                <a:latin typeface="Verdana"/>
                <a:ea typeface="+mn-lt"/>
                <a:cs typeface="+mn-lt"/>
              </a:rPr>
              <a:t>Please tick to confirm the PEN letter of endorsement is attached. </a:t>
            </a:r>
            <a:endParaRPr lang="en-US" sz="1000" b="1" dirty="0">
              <a:solidFill>
                <a:srgbClr val="002060"/>
              </a:solidFill>
              <a:latin typeface="Verdana"/>
              <a:ea typeface="Verdana"/>
              <a:cs typeface="+mn-lt"/>
            </a:endParaRPr>
          </a:p>
          <a:p>
            <a:r>
              <a:rPr lang="en-GB" sz="1000" b="1" dirty="0">
                <a:solidFill>
                  <a:srgbClr val="002060"/>
                </a:solidFill>
                <a:latin typeface="Verdana"/>
                <a:ea typeface="+mn-lt"/>
                <a:cs typeface="+mn-lt"/>
              </a:rPr>
              <a:t>Incomplete submissions will not be considered.</a:t>
            </a:r>
            <a:endParaRPr lang="en-US" sz="1000" b="1">
              <a:solidFill>
                <a:srgbClr val="002060"/>
              </a:solidFill>
              <a:latin typeface="Verdana"/>
              <a:ea typeface="Verdana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7D69D63-2986-B281-EA24-745269D79D0A}"/>
              </a:ext>
            </a:extLst>
          </p:cNvPr>
          <p:cNvSpPr/>
          <p:nvPr/>
        </p:nvSpPr>
        <p:spPr>
          <a:xfrm>
            <a:off x="191978" y="9385455"/>
            <a:ext cx="357312" cy="376844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 descr="A logo for a medical nutrition company&#10;&#10;Description automatically generated">
            <a:extLst>
              <a:ext uri="{FF2B5EF4-FFF2-40B4-BE49-F238E27FC236}">
                <a16:creationId xmlns:a16="http://schemas.microsoft.com/office/drawing/2014/main" id="{D97A7583-4DFA-E522-AF48-2DDF4435D2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831" y="9425850"/>
            <a:ext cx="12446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011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I-Grant_2024_Poster_Template" id="{E5EB4457-2C58-CE4E-8C2D-6E79BAE436E0}" vid="{91603419-54F4-3E4E-9757-4733D31960A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A784D21FABD14D80071F53C52569DA" ma:contentTypeVersion="15" ma:contentTypeDescription="Create a new document." ma:contentTypeScope="" ma:versionID="796b67279beed3b5b8925b8e21c7f631">
  <xsd:schema xmlns:xsd="http://www.w3.org/2001/XMLSchema" xmlns:xs="http://www.w3.org/2001/XMLSchema" xmlns:p="http://schemas.microsoft.com/office/2006/metadata/properties" xmlns:ns2="a7862808-6d0b-4fbd-91ce-58641b1387bb" xmlns:ns3="94263662-a88f-4969-906e-2dfde085673f" targetNamespace="http://schemas.microsoft.com/office/2006/metadata/properties" ma:root="true" ma:fieldsID="10b99a36b8cb5b109d702786855af7b8" ns2:_="" ns3:_="">
    <xsd:import namespace="a7862808-6d0b-4fbd-91ce-58641b1387bb"/>
    <xsd:import namespace="94263662-a88f-4969-906e-2dfde08567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862808-6d0b-4fbd-91ce-58641b1387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5af336f-4983-4738-a81a-5dce6263b1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263662-a88f-4969-906e-2dfde085673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4d6fa40-7167-48df-8494-650fc0d612fd}" ma:internalName="TaxCatchAll" ma:showField="CatchAllData" ma:web="94263662-a88f-4969-906e-2dfde08567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4263662-a88f-4969-906e-2dfde085673f" xsi:nil="true"/>
    <lcf76f155ced4ddcb4097134ff3c332f xmlns="a7862808-6d0b-4fbd-91ce-58641b1387b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C942ACB-844D-4D5C-8218-C7874D0B5846}"/>
</file>

<file path=customXml/itemProps2.xml><?xml version="1.0" encoding="utf-8"?>
<ds:datastoreItem xmlns:ds="http://schemas.openxmlformats.org/officeDocument/2006/customXml" ds:itemID="{4C054D6F-BA27-4467-9066-18A13B4409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61D6FF-5021-4430-8DBE-441CE58F0670}">
  <ds:schemaRefs>
    <ds:schemaRef ds:uri="http://purl.org/dc/terms/"/>
    <ds:schemaRef ds:uri="94263662-a88f-4969-906e-2dfde085673f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a7862808-6d0b-4fbd-91ce-58641b1387bb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202</Words>
  <Application>Microsoft Macintosh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Verdana</vt:lpstr>
      <vt:lpstr>Office Theme</vt:lpstr>
      <vt:lpstr>PowerPoint Presentation</vt:lpstr>
    </vt:vector>
  </TitlesOfParts>
  <Company>Nestlé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Kaspar,Kala,VEVEY,HCN/Marketing</dc:creator>
  <cp:lastModifiedBy>Elena Miceli</cp:lastModifiedBy>
  <cp:revision>74</cp:revision>
  <cp:lastPrinted>2017-03-28T14:25:46Z</cp:lastPrinted>
  <dcterms:created xsi:type="dcterms:W3CDTF">2015-04-21T19:59:13Z</dcterms:created>
  <dcterms:modified xsi:type="dcterms:W3CDTF">2024-09-05T08:03:38Z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0x0101004BA784D21FABD14D80071F53C52569DA</vt:lpwstr>
  </property>
  <property fmtid="{D5CDD505-2E9C-101B-9397-08002B2CF9AE}" pid="3" name="MediaServiceImageTags">
    <vt:lpwstr/>
  </property>
</Properties>
</file>